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1417" r:id="rId3"/>
    <p:sldId id="1416" r:id="rId4"/>
    <p:sldId id="1422" r:id="rId5"/>
    <p:sldId id="1420" r:id="rId6"/>
    <p:sldId id="1418" r:id="rId7"/>
    <p:sldId id="1423" r:id="rId8"/>
    <p:sldId id="262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Jineth Rodriguez Reyes" initials="AJRR" lastIdx="3" clrIdx="0">
    <p:extLst>
      <p:ext uri="{19B8F6BF-5375-455C-9EA6-DF929625EA0E}">
        <p15:presenceInfo xmlns:p15="http://schemas.microsoft.com/office/powerpoint/2012/main" userId="S::arodriguezr@ins.gov.co::ba13e2bd-aa42-4567-bf28-2b8d385d0c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E6"/>
    <a:srgbClr val="DFDDED"/>
    <a:srgbClr val="00B0F0"/>
    <a:srgbClr val="006950"/>
    <a:srgbClr val="F42D63"/>
    <a:srgbClr val="0166CD"/>
    <a:srgbClr val="EE1E78"/>
    <a:srgbClr val="F7678D"/>
    <a:srgbClr val="213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1" autoAdjust="0"/>
    <p:restoredTop sz="96327" autoAdjust="0"/>
  </p:normalViewPr>
  <p:slideViewPr>
    <p:cSldViewPr snapToGrid="0">
      <p:cViewPr varScale="1">
        <p:scale>
          <a:sx n="82" d="100"/>
          <a:sy n="82" d="100"/>
        </p:scale>
        <p:origin x="91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7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3EEF7-E320-504A-B82E-44218C3D9CAE}" type="datetimeFigureOut">
              <a:rPr lang="es-ES_tradnl" smtClean="0"/>
              <a:t>14/10/2020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A705A-C9F8-FA4E-8672-B753276AF98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556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9317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Indicadores separados….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8262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El </a:t>
            </a:r>
            <a:r>
              <a:rPr lang="es-ES_tradnl" dirty="0" err="1"/>
              <a:t>obejtivo</a:t>
            </a:r>
            <a:r>
              <a:rPr lang="es-ES_tradnl" dirty="0"/>
              <a:t> de esta </a:t>
            </a:r>
            <a:r>
              <a:rPr lang="es-ES_tradnl" dirty="0" err="1"/>
              <a:t>diapositivo</a:t>
            </a:r>
            <a:r>
              <a:rPr lang="es-ES_tradnl" dirty="0"/>
              <a:t> es recordar siempre que existen dos fases clínicas fácilmente diferenciadas y que la vigilancia se realiza la vigilancia de manera independiente.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26001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Se describirá cada uno de los indicadores de vigilancia y se explicará brevemente el objetivo de cada uno de ellos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694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588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sz="1200" b="0" dirty="0"/>
              <a:t>Apoyo en la obtención precisa de la información del laboratorio: en muchos casos no se conoce la información de laboratorio y por ende no se puede clasificar el caso, esto ayuda además a la clasificación de los contactos, determinar o no la presencia de brotes, o solo de casos aislados. Importante, el análisis de pruebas parasitológicas y serológicas.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sz="1200" b="0" dirty="0"/>
              <a:t>Evidencia del contexto epidemiológico: es imperativo saber el contexto en el que se desarrolla el caso, si es familiar, laboral o comunitario, para poder plantear una posible hipótesis sobre la transmisión del mismo.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sz="1200" b="0" dirty="0"/>
              <a:t>Información epidemiológica y clínica: información </a:t>
            </a:r>
            <a:r>
              <a:rPr lang="es-ES" sz="1200" b="0" dirty="0" err="1"/>
              <a:t>epidemiolgoica</a:t>
            </a:r>
            <a:r>
              <a:rPr lang="es-ES" sz="1200" b="0" dirty="0"/>
              <a:t> de persona, lugar y tiempo y características clínica, identificar síntomas clínicos de importancia, signos de entrada del parásito, gravedad clínica.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sz="1200" b="0" dirty="0"/>
              <a:t>Identificar precozmente la posible expansión: nos ayuda a identificar si existe el riesgo de que el brote se extienda o que hayan casos sin tratamiento en otras áreas, que aumenten la mortalidad. No la transmisión.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s-ES" sz="1200" b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s-CO" sz="1200" b="0" dirty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6715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s-ES_tradnl" dirty="0"/>
          </a:p>
          <a:p>
            <a:pPr marL="228600" indent="-228600">
              <a:buAutoNum type="arabicPeriod"/>
            </a:pPr>
            <a:endParaRPr lang="es-ES_tradnl" dirty="0">
              <a:solidFill>
                <a:srgbClr val="C00000"/>
              </a:solidFill>
            </a:endParaRPr>
          </a:p>
          <a:p>
            <a:pPr marL="228600" indent="-228600">
              <a:buAutoNum type="arabicPeriod"/>
            </a:pPr>
            <a:endParaRPr lang="es-ES_tradnl" dirty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925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17ECE-DE93-4EA6-861F-3B204A19D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41319"/>
            <a:ext cx="9144000" cy="1662546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de la presentación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9D3FB3-359F-46C2-860A-1525058E02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55886"/>
            <a:ext cx="9144000" cy="1769424"/>
          </a:xfrm>
        </p:spPr>
        <p:txBody>
          <a:bodyPr>
            <a:normAutofit/>
          </a:bodyPr>
          <a:lstStyle>
            <a:lvl1pPr marL="0" indent="0" algn="ctr"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Incluir Presentador, </a:t>
            </a:r>
            <a:r>
              <a:rPr lang="es-CO" dirty="0"/>
              <a:t>Dependencia, Evento (Si corresponde), Fecha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348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iona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18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4460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ordi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834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gi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8703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6975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3684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ci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4292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 gráficas-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5C93513-D66E-0149-9161-ED47B765DE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  <p:sp>
        <p:nvSpPr>
          <p:cNvPr id="12" name="Título 8">
            <a:extLst>
              <a:ext uri="{FF2B5EF4-FFF2-40B4-BE49-F238E27FC236}">
                <a16:creationId xmlns:a16="http://schemas.microsoft.com/office/drawing/2014/main" id="{4CA13DDD-CD44-41D4-AEE4-9488B318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390525"/>
            <a:ext cx="10782300" cy="400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latin typeface="Helvetica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3" name="Marcador de contenido 10">
            <a:extLst>
              <a:ext uri="{FF2B5EF4-FFF2-40B4-BE49-F238E27FC236}">
                <a16:creationId xmlns:a16="http://schemas.microsoft.com/office/drawing/2014/main" id="{A9340D9A-8862-4971-AE75-C277EA74601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57225" y="1114425"/>
            <a:ext cx="10782300" cy="51720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09074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9F9267-4CE5-48EE-8E58-1EABD078F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C89073-E011-4938-80E8-B06957275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2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2B8BC-20E2-2C44-81F2-E88C22BF3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0418" y="2541318"/>
            <a:ext cx="8271164" cy="3794167"/>
          </a:xfrm>
        </p:spPr>
        <p:txBody>
          <a:bodyPr anchor="ctr">
            <a:noAutofit/>
          </a:bodyPr>
          <a:lstStyle/>
          <a:p>
            <a:r>
              <a:rPr lang="es-ES_tradnl" sz="3200" dirty="0"/>
              <a:t>Retos para la Vigilancia en tiempos de COVID-19</a:t>
            </a:r>
            <a:br>
              <a:rPr lang="es-ES_tradnl" sz="3200" dirty="0"/>
            </a:br>
            <a:br>
              <a:rPr lang="es-ES_tradnl" sz="3200" dirty="0"/>
            </a:br>
            <a:r>
              <a:rPr lang="es-ES_tradnl" sz="3200" dirty="0"/>
              <a:t>Enfermedad de Chagas </a:t>
            </a:r>
            <a:br>
              <a:rPr lang="es-ES_tradnl" sz="3200" dirty="0"/>
            </a:br>
            <a:br>
              <a:rPr lang="es-ES_tradnl" sz="3200" dirty="0"/>
            </a:br>
            <a:r>
              <a:rPr lang="es-ES_tradnl" sz="3200" b="0" dirty="0"/>
              <a:t>14 de octubre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339749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6C8E8429-A57E-884F-B6A7-142DB5CE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656" y="56018"/>
            <a:ext cx="8928687" cy="674434"/>
          </a:xfrm>
        </p:spPr>
        <p:txBody>
          <a:bodyPr>
            <a:normAutofit/>
          </a:bodyPr>
          <a:lstStyle/>
          <a:p>
            <a:r>
              <a:rPr lang="es-ES" sz="2600" dirty="0"/>
              <a:t>Indicadores de la vigilancia</a:t>
            </a:r>
            <a:endParaRPr lang="es-CO" sz="26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77750EF-BFF2-0747-A812-AB8988F7C4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280" y="730452"/>
            <a:ext cx="9489440" cy="5801750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DAC52E51-F02E-804D-BED7-C5BF0C6B3B37}"/>
              </a:ext>
            </a:extLst>
          </p:cNvPr>
          <p:cNvSpPr/>
          <p:nvPr/>
        </p:nvSpPr>
        <p:spPr>
          <a:xfrm>
            <a:off x="1005840" y="1910080"/>
            <a:ext cx="243840" cy="204216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CD27C01-CCCD-3043-8F8C-62C7B5BC0649}"/>
              </a:ext>
            </a:extLst>
          </p:cNvPr>
          <p:cNvSpPr/>
          <p:nvPr/>
        </p:nvSpPr>
        <p:spPr>
          <a:xfrm>
            <a:off x="1005840" y="3952240"/>
            <a:ext cx="243840" cy="11988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D5B1F10-07A9-8A4D-977A-5C8A2CE8427E}"/>
              </a:ext>
            </a:extLst>
          </p:cNvPr>
          <p:cNvSpPr/>
          <p:nvPr/>
        </p:nvSpPr>
        <p:spPr>
          <a:xfrm>
            <a:off x="1005840" y="5151120"/>
            <a:ext cx="243840" cy="12903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88E89DD-1554-6445-9FC0-43BFEBD9F0F5}"/>
              </a:ext>
            </a:extLst>
          </p:cNvPr>
          <p:cNvCxnSpPr/>
          <p:nvPr/>
        </p:nvCxnSpPr>
        <p:spPr>
          <a:xfrm>
            <a:off x="111760" y="3108960"/>
            <a:ext cx="10525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D839F60-54CC-0149-96C8-C2D95D51D862}"/>
              </a:ext>
            </a:extLst>
          </p:cNvPr>
          <p:cNvSpPr txBox="1"/>
          <p:nvPr/>
        </p:nvSpPr>
        <p:spPr>
          <a:xfrm>
            <a:off x="50800" y="2265681"/>
            <a:ext cx="904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/>
              <a:t>Plan de interrupción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A780E07-C206-824C-8861-6A1B7EE832FA}"/>
              </a:ext>
            </a:extLst>
          </p:cNvPr>
          <p:cNvSpPr txBox="1"/>
          <p:nvPr/>
        </p:nvSpPr>
        <p:spPr>
          <a:xfrm>
            <a:off x="50800" y="6587470"/>
            <a:ext cx="31261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>
                <a:solidFill>
                  <a:schemeClr val="bg1"/>
                </a:solidFill>
              </a:rPr>
              <a:t>Corte: semana epidemiológica 40</a:t>
            </a:r>
          </a:p>
        </p:txBody>
      </p:sp>
    </p:spTree>
    <p:extLst>
      <p:ext uri="{BB962C8B-B14F-4D97-AF65-F5344CB8AC3E}">
        <p14:creationId xmlns:p14="http://schemas.microsoft.com/office/powerpoint/2010/main" val="256660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00D9B-A745-46AC-8744-121E2C2DC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656" y="61131"/>
            <a:ext cx="8928687" cy="674434"/>
          </a:xfrm>
        </p:spPr>
        <p:txBody>
          <a:bodyPr>
            <a:normAutofit/>
          </a:bodyPr>
          <a:lstStyle/>
          <a:p>
            <a:r>
              <a:rPr lang="es-ES" sz="2600" dirty="0"/>
              <a:t>Historia Natural de la Enfermedad de Chagas</a:t>
            </a:r>
            <a:endParaRPr lang="es-CO" sz="2600" dirty="0"/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5E02AF1E-8A17-8649-A963-6584B9AFA9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" t="2498" r="1858" b="7504"/>
          <a:stretch/>
        </p:blipFill>
        <p:spPr>
          <a:xfrm>
            <a:off x="1153086" y="895374"/>
            <a:ext cx="9885828" cy="5564278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DAE4CC6A-AAF5-B841-9BE2-485D531D84E8}"/>
              </a:ext>
            </a:extLst>
          </p:cNvPr>
          <p:cNvSpPr/>
          <p:nvPr/>
        </p:nvSpPr>
        <p:spPr>
          <a:xfrm>
            <a:off x="902208" y="1645920"/>
            <a:ext cx="10253472" cy="2023872"/>
          </a:xfrm>
          <a:prstGeom prst="rect">
            <a:avLst/>
          </a:prstGeom>
          <a:solidFill>
            <a:srgbClr val="C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B384D8B2-B63C-9046-8741-8F68D67D67C8}"/>
              </a:ext>
            </a:extLst>
          </p:cNvPr>
          <p:cNvSpPr/>
          <p:nvPr/>
        </p:nvSpPr>
        <p:spPr>
          <a:xfrm>
            <a:off x="902208" y="3829600"/>
            <a:ext cx="10253472" cy="2630051"/>
          </a:xfrm>
          <a:prstGeom prst="rect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FDB50BFF-CD20-C84B-A269-1FAA088C9EEB}"/>
              </a:ext>
            </a:extLst>
          </p:cNvPr>
          <p:cNvSpPr txBox="1">
            <a:spLocks/>
          </p:cNvSpPr>
          <p:nvPr/>
        </p:nvSpPr>
        <p:spPr>
          <a:xfrm>
            <a:off x="1036320" y="1755377"/>
            <a:ext cx="1633728" cy="46356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000" dirty="0">
                <a:solidFill>
                  <a:schemeClr val="bg1"/>
                </a:solidFill>
              </a:rPr>
              <a:t>Fase aguda</a:t>
            </a:r>
            <a:endParaRPr lang="es-CO" sz="1400" dirty="0">
              <a:solidFill>
                <a:schemeClr val="bg1"/>
              </a:solidFill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B5418EBE-0411-E644-95E2-04BB7774A6A9}"/>
              </a:ext>
            </a:extLst>
          </p:cNvPr>
          <p:cNvSpPr txBox="1">
            <a:spLocks/>
          </p:cNvSpPr>
          <p:nvPr/>
        </p:nvSpPr>
        <p:spPr>
          <a:xfrm>
            <a:off x="1036320" y="5844206"/>
            <a:ext cx="1633728" cy="46356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000" dirty="0">
                <a:solidFill>
                  <a:schemeClr val="bg1"/>
                </a:solidFill>
              </a:rPr>
              <a:t>Fase crónica</a:t>
            </a:r>
            <a:endParaRPr lang="es-CO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21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6C8E8429-A57E-884F-B6A7-142DB5CE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656" y="201290"/>
            <a:ext cx="8928687" cy="674434"/>
          </a:xfrm>
        </p:spPr>
        <p:txBody>
          <a:bodyPr>
            <a:normAutofit/>
          </a:bodyPr>
          <a:lstStyle/>
          <a:p>
            <a:r>
              <a:rPr lang="es-ES" sz="2600" dirty="0"/>
              <a:t>Indicadores de la vigilancia</a:t>
            </a:r>
            <a:endParaRPr lang="es-CO" sz="2600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4B7A94C-EA22-E24F-8A06-EDB9434C75E7}"/>
              </a:ext>
            </a:extLst>
          </p:cNvPr>
          <p:cNvSpPr txBox="1">
            <a:spLocks/>
          </p:cNvSpPr>
          <p:nvPr/>
        </p:nvSpPr>
        <p:spPr>
          <a:xfrm>
            <a:off x="1631657" y="1342457"/>
            <a:ext cx="8928687" cy="674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dirty="0"/>
              <a:t>1. Casos con pruebas parasitológicas</a:t>
            </a:r>
            <a:endParaRPr lang="es-CO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C7FA41C-5115-AD4F-B976-6C314563C813}"/>
              </a:ext>
            </a:extLst>
          </p:cNvPr>
          <p:cNvSpPr txBox="1"/>
          <p:nvPr/>
        </p:nvSpPr>
        <p:spPr>
          <a:xfrm>
            <a:off x="976745" y="2495283"/>
            <a:ext cx="10629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Todos</a:t>
            </a:r>
            <a:r>
              <a:rPr lang="es-ES_tradnl" sz="2400" dirty="0"/>
              <a:t> los casos notificados de Chagas agudo (probables, confirmado, congénitos, por transmisión oral, vectorial) deben ser sometidos a pruebas parasitológicas (micrométodo, gota gruesa o strout).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/>
              <a:t>La única forma de confirmar un caso de chagas en fase aguda es evidenciar el parásito en sangre o de la generación de anticuerpos ante una exposición documentada.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/>
              <a:t>Aún existen en el Sivigila muchos casos probables sin evidencia de pruebas parasitológicas.</a:t>
            </a:r>
          </a:p>
        </p:txBody>
      </p:sp>
    </p:spTree>
    <p:extLst>
      <p:ext uri="{BB962C8B-B14F-4D97-AF65-F5344CB8AC3E}">
        <p14:creationId xmlns:p14="http://schemas.microsoft.com/office/powerpoint/2010/main" val="120166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6C8E8429-A57E-884F-B6A7-142DB5CE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656" y="201290"/>
            <a:ext cx="8928687" cy="674434"/>
          </a:xfrm>
        </p:spPr>
        <p:txBody>
          <a:bodyPr>
            <a:normAutofit/>
          </a:bodyPr>
          <a:lstStyle/>
          <a:p>
            <a:r>
              <a:rPr lang="es-ES" sz="2600" dirty="0"/>
              <a:t>Indicadores de vigilancia</a:t>
            </a:r>
            <a:endParaRPr lang="es-CO" sz="2600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453A0291-7EC9-7A42-AAEE-C0516BBD4200}"/>
              </a:ext>
            </a:extLst>
          </p:cNvPr>
          <p:cNvSpPr txBox="1">
            <a:spLocks/>
          </p:cNvSpPr>
          <p:nvPr/>
        </p:nvSpPr>
        <p:spPr>
          <a:xfrm>
            <a:off x="1631655" y="1620034"/>
            <a:ext cx="8928687" cy="674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dirty="0"/>
              <a:t>2. Estudios de foco realizados</a:t>
            </a:r>
            <a:endParaRPr lang="es-CO" sz="2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1C8BA73-C4F9-E448-B99B-F71FC496F1DF}"/>
              </a:ext>
            </a:extLst>
          </p:cNvPr>
          <p:cNvSpPr txBox="1"/>
          <p:nvPr/>
        </p:nvSpPr>
        <p:spPr>
          <a:xfrm>
            <a:off x="781049" y="2926679"/>
            <a:ext cx="10629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El estudio de los casos de chagas agudos debe hacerse en la notificación de </a:t>
            </a:r>
            <a:r>
              <a:rPr lang="es-ES_tradnl" sz="2800" b="1" dirty="0">
                <a:solidFill>
                  <a:srgbClr val="FF0000"/>
                </a:solidFill>
              </a:rPr>
              <a:t>todos</a:t>
            </a:r>
            <a:r>
              <a:rPr lang="es-ES_tradnl" sz="2800" dirty="0"/>
              <a:t> los casos probables y confirmados.</a:t>
            </a:r>
          </a:p>
          <a:p>
            <a:pPr algn="ctr"/>
            <a:endParaRPr lang="es-ES_tradnl" sz="2800" dirty="0"/>
          </a:p>
          <a:p>
            <a:pPr algn="ctr"/>
            <a:r>
              <a:rPr lang="es-ES_tradnl" sz="2800" b="1" dirty="0">
                <a:solidFill>
                  <a:schemeClr val="accent2"/>
                </a:solidFill>
              </a:rPr>
              <a:t>Excepto</a:t>
            </a:r>
            <a:r>
              <a:rPr lang="es-ES_tradnl" sz="2800" dirty="0"/>
              <a:t> los casos con sospecha de chagas congénito </a:t>
            </a:r>
          </a:p>
          <a:p>
            <a:pPr algn="ctr"/>
            <a:r>
              <a:rPr lang="es-ES_tradnl" sz="2800" dirty="0"/>
              <a:t>(menores de 10 meses de edad)</a:t>
            </a:r>
          </a:p>
        </p:txBody>
      </p:sp>
    </p:spTree>
    <p:extLst>
      <p:ext uri="{BB962C8B-B14F-4D97-AF65-F5344CB8AC3E}">
        <p14:creationId xmlns:p14="http://schemas.microsoft.com/office/powerpoint/2010/main" val="2047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6C8E8429-A57E-884F-B6A7-142DB5CE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911" y="165040"/>
            <a:ext cx="8928687" cy="907855"/>
          </a:xfrm>
        </p:spPr>
        <p:txBody>
          <a:bodyPr>
            <a:normAutofit/>
          </a:bodyPr>
          <a:lstStyle/>
          <a:p>
            <a:r>
              <a:rPr lang="es-ES" sz="2600" dirty="0"/>
              <a:t>¿Por que se debe realizarse la investigación de todos los casos </a:t>
            </a:r>
            <a:r>
              <a:rPr lang="es-ES" sz="2600" dirty="0">
                <a:solidFill>
                  <a:schemeClr val="accent2"/>
                </a:solidFill>
              </a:rPr>
              <a:t>probables?</a:t>
            </a:r>
            <a:endParaRPr lang="es-CO" sz="2600" dirty="0">
              <a:solidFill>
                <a:schemeClr val="accent2"/>
              </a:solidFill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CB60E795-A699-2E43-9299-46226EB68A9B}"/>
              </a:ext>
            </a:extLst>
          </p:cNvPr>
          <p:cNvSpPr txBox="1">
            <a:spLocks/>
          </p:cNvSpPr>
          <p:nvPr/>
        </p:nvSpPr>
        <p:spPr>
          <a:xfrm>
            <a:off x="894869" y="1791953"/>
            <a:ext cx="5079212" cy="674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b="0" dirty="0"/>
              <a:t>Apoyo en la obtención precisa de la información del laboratorio</a:t>
            </a:r>
            <a:endParaRPr lang="es-CO" sz="2400" b="0" dirty="0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692DE5EF-8AF9-7D4D-B1DF-507E01748E11}"/>
              </a:ext>
            </a:extLst>
          </p:cNvPr>
          <p:cNvSpPr txBox="1">
            <a:spLocks/>
          </p:cNvSpPr>
          <p:nvPr/>
        </p:nvSpPr>
        <p:spPr>
          <a:xfrm>
            <a:off x="894869" y="4119352"/>
            <a:ext cx="5079212" cy="674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b="0" dirty="0"/>
              <a:t>Obtención de la información epidemiológica y antecedentes clínicos</a:t>
            </a:r>
            <a:endParaRPr lang="es-CO" sz="2400" b="0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E4D9E560-42CA-1145-A88B-DF08CCB9E9B8}"/>
              </a:ext>
            </a:extLst>
          </p:cNvPr>
          <p:cNvSpPr txBox="1">
            <a:spLocks/>
          </p:cNvSpPr>
          <p:nvPr/>
        </p:nvSpPr>
        <p:spPr>
          <a:xfrm>
            <a:off x="6262254" y="2949323"/>
            <a:ext cx="5079212" cy="674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b="0" dirty="0"/>
              <a:t>Evidencia el contexto epidemiológico del caso (familiar, comunitario, laboral)</a:t>
            </a:r>
            <a:endParaRPr lang="es-CO" sz="2400" b="0" dirty="0"/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A0905425-27C1-A541-82FE-6706EE592932}"/>
              </a:ext>
            </a:extLst>
          </p:cNvPr>
          <p:cNvSpPr txBox="1">
            <a:spLocks/>
          </p:cNvSpPr>
          <p:nvPr/>
        </p:nvSpPr>
        <p:spPr>
          <a:xfrm>
            <a:off x="6262254" y="5294180"/>
            <a:ext cx="5079212" cy="674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b="0" dirty="0"/>
              <a:t>Identificar precozmente la posible expansión del brote.</a:t>
            </a:r>
            <a:endParaRPr lang="es-CO" sz="2400" b="0" dirty="0"/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650CC2DF-1DBB-7943-ACDF-BE59FE8FE2F2}"/>
              </a:ext>
            </a:extLst>
          </p:cNvPr>
          <p:cNvSpPr txBox="1">
            <a:spLocks/>
          </p:cNvSpPr>
          <p:nvPr/>
        </p:nvSpPr>
        <p:spPr>
          <a:xfrm>
            <a:off x="523014" y="1791953"/>
            <a:ext cx="371856" cy="67443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3700" dirty="0">
                <a:solidFill>
                  <a:schemeClr val="bg1"/>
                </a:solidFill>
              </a:rPr>
              <a:t>1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8FC5A380-A9A2-DB41-9ACA-61C400D3EB6C}"/>
              </a:ext>
            </a:extLst>
          </p:cNvPr>
          <p:cNvSpPr txBox="1">
            <a:spLocks/>
          </p:cNvSpPr>
          <p:nvPr/>
        </p:nvSpPr>
        <p:spPr>
          <a:xfrm>
            <a:off x="5890398" y="2949323"/>
            <a:ext cx="371856" cy="67443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3700" dirty="0">
                <a:solidFill>
                  <a:schemeClr val="bg1"/>
                </a:solidFill>
              </a:rPr>
              <a:t>2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B04C1F8E-D4F9-F649-B8A8-8BAF3A3F6938}"/>
              </a:ext>
            </a:extLst>
          </p:cNvPr>
          <p:cNvSpPr txBox="1">
            <a:spLocks/>
          </p:cNvSpPr>
          <p:nvPr/>
        </p:nvSpPr>
        <p:spPr>
          <a:xfrm>
            <a:off x="523014" y="4116035"/>
            <a:ext cx="371856" cy="67443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3700" dirty="0">
                <a:solidFill>
                  <a:schemeClr val="bg1"/>
                </a:solidFill>
              </a:rPr>
              <a:t>3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2B566D84-B96F-0A4A-B42B-202E9D752495}"/>
              </a:ext>
            </a:extLst>
          </p:cNvPr>
          <p:cNvSpPr txBox="1">
            <a:spLocks/>
          </p:cNvSpPr>
          <p:nvPr/>
        </p:nvSpPr>
        <p:spPr>
          <a:xfrm>
            <a:off x="5890398" y="5291177"/>
            <a:ext cx="371856" cy="67443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3700" dirty="0">
                <a:solidFill>
                  <a:schemeClr val="bg1"/>
                </a:solidFill>
              </a:rPr>
              <a:t>4</a:t>
            </a:r>
            <a:endParaRPr lang="es-C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05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6C8E8429-A57E-884F-B6A7-142DB5CE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911" y="165040"/>
            <a:ext cx="8928687" cy="907855"/>
          </a:xfrm>
        </p:spPr>
        <p:txBody>
          <a:bodyPr>
            <a:normAutofit/>
          </a:bodyPr>
          <a:lstStyle/>
          <a:p>
            <a:r>
              <a:rPr lang="es-ES" dirty="0"/>
              <a:t>Retos de la vigilancia en tiempos de COVID-19</a:t>
            </a:r>
            <a:endParaRPr lang="es-CO" dirty="0">
              <a:solidFill>
                <a:srgbClr val="C00000"/>
              </a:solidFill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CB60E795-A699-2E43-9299-46226EB68A9B}"/>
              </a:ext>
            </a:extLst>
          </p:cNvPr>
          <p:cNvSpPr txBox="1">
            <a:spLocks/>
          </p:cNvSpPr>
          <p:nvPr/>
        </p:nvSpPr>
        <p:spPr>
          <a:xfrm>
            <a:off x="1032469" y="3436837"/>
            <a:ext cx="10528159" cy="674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b="0" dirty="0"/>
              <a:t>Para guiar sobre el contenido de las investigaciones epidemiológicas de campo.</a:t>
            </a:r>
            <a:endParaRPr lang="es-CO" sz="2400" b="0" dirty="0"/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650CC2DF-1DBB-7943-ACDF-BE59FE8FE2F2}"/>
              </a:ext>
            </a:extLst>
          </p:cNvPr>
          <p:cNvSpPr txBox="1">
            <a:spLocks/>
          </p:cNvSpPr>
          <p:nvPr/>
        </p:nvSpPr>
        <p:spPr>
          <a:xfrm>
            <a:off x="660615" y="3436837"/>
            <a:ext cx="371856" cy="67443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3700" dirty="0">
                <a:solidFill>
                  <a:schemeClr val="bg1"/>
                </a:solidFill>
              </a:rPr>
              <a:t>2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id="{2A3E802F-481B-1F41-A804-71943053618B}"/>
              </a:ext>
            </a:extLst>
          </p:cNvPr>
          <p:cNvSpPr txBox="1">
            <a:spLocks/>
          </p:cNvSpPr>
          <p:nvPr/>
        </p:nvSpPr>
        <p:spPr>
          <a:xfrm>
            <a:off x="1032469" y="4447092"/>
            <a:ext cx="10528159" cy="95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b="0" dirty="0"/>
              <a:t>Para guiar sobre la notificación, análisis e interpretación de las pruebas de laboratorio tanto parasitológicas como serológicas.</a:t>
            </a:r>
            <a:endParaRPr lang="es-CO" sz="2400" b="0" dirty="0"/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D27E9709-EC1E-BC4C-A4A8-2E6A18C320E0}"/>
              </a:ext>
            </a:extLst>
          </p:cNvPr>
          <p:cNvSpPr txBox="1">
            <a:spLocks/>
          </p:cNvSpPr>
          <p:nvPr/>
        </p:nvSpPr>
        <p:spPr>
          <a:xfrm>
            <a:off x="660615" y="4447093"/>
            <a:ext cx="371856" cy="95560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3700" dirty="0">
                <a:solidFill>
                  <a:schemeClr val="bg1"/>
                </a:solidFill>
              </a:rPr>
              <a:t>3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6EE3E06C-527D-8A4F-8356-504A8068ED0C}"/>
              </a:ext>
            </a:extLst>
          </p:cNvPr>
          <p:cNvSpPr txBox="1">
            <a:spLocks/>
          </p:cNvSpPr>
          <p:nvPr/>
        </p:nvSpPr>
        <p:spPr>
          <a:xfrm>
            <a:off x="1032469" y="2426582"/>
            <a:ext cx="10528159" cy="674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b="0" dirty="0"/>
              <a:t>Para analizar nominalmente los casos agudos notificados y el estado de las investigaciones de los casos y así ajustar los indicadores.</a:t>
            </a:r>
            <a:endParaRPr lang="es-CO" sz="2400" b="0" dirty="0"/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0C0DEECC-9306-A240-98C7-F433107410DF}"/>
              </a:ext>
            </a:extLst>
          </p:cNvPr>
          <p:cNvSpPr txBox="1">
            <a:spLocks/>
          </p:cNvSpPr>
          <p:nvPr/>
        </p:nvSpPr>
        <p:spPr>
          <a:xfrm>
            <a:off x="660615" y="2426582"/>
            <a:ext cx="371856" cy="67443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3700" dirty="0">
                <a:solidFill>
                  <a:schemeClr val="bg1"/>
                </a:solidFill>
              </a:rPr>
              <a:t>1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D5C476E0-5AF5-9F49-A1DC-A58498853CF3}"/>
              </a:ext>
            </a:extLst>
          </p:cNvPr>
          <p:cNvSpPr txBox="1">
            <a:spLocks/>
          </p:cNvSpPr>
          <p:nvPr/>
        </p:nvSpPr>
        <p:spPr>
          <a:xfrm>
            <a:off x="831920" y="1258672"/>
            <a:ext cx="10528159" cy="6744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2400" b="0" dirty="0"/>
              <a:t>Se realizarán sesiones virtuales con las ET</a:t>
            </a:r>
            <a:endParaRPr lang="es-CO" sz="2400" b="0" dirty="0"/>
          </a:p>
        </p:txBody>
      </p:sp>
    </p:spTree>
    <p:extLst>
      <p:ext uri="{BB962C8B-B14F-4D97-AF65-F5344CB8AC3E}">
        <p14:creationId xmlns:p14="http://schemas.microsoft.com/office/powerpoint/2010/main" val="253693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448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2FA71FCFE6824CAD33B501C3F4DEA9" ma:contentTypeVersion="0" ma:contentTypeDescription="Crear nuevo documento." ma:contentTypeScope="" ma:versionID="5c0ff9131153c72c2cec0649222bae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03a7f0c3253a501f94ede70caf17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D43BDA-38DA-40E5-A1DD-3D23D215F93A}"/>
</file>

<file path=customXml/itemProps2.xml><?xml version="1.0" encoding="utf-8"?>
<ds:datastoreItem xmlns:ds="http://schemas.openxmlformats.org/officeDocument/2006/customXml" ds:itemID="{772DF2B0-6139-4480-AF67-E4EE97DA12DA}"/>
</file>

<file path=customXml/itemProps3.xml><?xml version="1.0" encoding="utf-8"?>
<ds:datastoreItem xmlns:ds="http://schemas.openxmlformats.org/officeDocument/2006/customXml" ds:itemID="{11E12A06-2B34-4816-AA7F-E99E5802425C}"/>
</file>

<file path=docProps/app.xml><?xml version="1.0" encoding="utf-8"?>
<Properties xmlns="http://schemas.openxmlformats.org/officeDocument/2006/extended-properties" xmlns:vt="http://schemas.openxmlformats.org/officeDocument/2006/docPropsVTypes">
  <TotalTime>25006</TotalTime>
  <Words>533</Words>
  <Application>Microsoft Office PowerPoint</Application>
  <PresentationFormat>Panorámica</PresentationFormat>
  <Paragraphs>54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</vt:lpstr>
      <vt:lpstr>Tema de Office</vt:lpstr>
      <vt:lpstr>Retos para la Vigilancia en tiempos de COVID-19  Enfermedad de Chagas   14 de octubre</vt:lpstr>
      <vt:lpstr>Indicadores de la vigilancia</vt:lpstr>
      <vt:lpstr>Historia Natural de la Enfermedad de Chagas</vt:lpstr>
      <vt:lpstr>Indicadores de la vigilancia</vt:lpstr>
      <vt:lpstr>Indicadores de vigilancia</vt:lpstr>
      <vt:lpstr>¿Por que se debe realizarse la investigación de todos los casos probables?</vt:lpstr>
      <vt:lpstr>Retos de la vigilancia en tiempos de COVID-19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Maria Cruz Rodriguez</dc:creator>
  <cp:lastModifiedBy>Yenny Zulima Vasquez Alejo</cp:lastModifiedBy>
  <cp:revision>709</cp:revision>
  <dcterms:created xsi:type="dcterms:W3CDTF">2020-02-04T17:00:47Z</dcterms:created>
  <dcterms:modified xsi:type="dcterms:W3CDTF">2020-10-14T12:22:24Z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0x010100612FA71FCFE6824CAD33B501C3F4DEA9</vt:lpwstr>
  </property>
</Properties>
</file>